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62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370"/>
    <a:srgbClr val="2A6B9B"/>
    <a:srgbClr val="16719A"/>
    <a:srgbClr val="D5BA87"/>
    <a:srgbClr val="B598AA"/>
    <a:srgbClr val="396B81"/>
    <a:srgbClr val="156AA6"/>
    <a:srgbClr val="55C5D1"/>
    <a:srgbClr val="F79C65"/>
    <a:srgbClr val="A7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9429-A757-4997-A8A8-5338AF8AFBB1}" type="datetimeFigureOut">
              <a:rPr lang="zh-TW" altLang="en-US" smtClean="0"/>
              <a:t>2020/9/15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EB653-A414-4538-B732-13FC4527A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3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77AA4D7D-3C49-49A5-BAD8-4D854CFFDF97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6000">
                <a:srgbClr val="82B0C4"/>
              </a:gs>
              <a:gs pos="0">
                <a:srgbClr val="105370">
                  <a:alpha val="70000"/>
                </a:srgbClr>
              </a:gs>
              <a:gs pos="100000">
                <a:srgbClr val="C8E9F8">
                  <a:alpha val="6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FCA07673-C020-439D-AE5B-882C91E323A1}"/>
              </a:ext>
            </a:extLst>
          </p:cNvPr>
          <p:cNvSpPr/>
          <p:nvPr userDrawn="1"/>
        </p:nvSpPr>
        <p:spPr>
          <a:xfrm>
            <a:off x="2211068" y="2062913"/>
            <a:ext cx="7803046" cy="257423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FE55A77-64FF-4754-8509-7C070C06497F}"/>
              </a:ext>
            </a:extLst>
          </p:cNvPr>
          <p:cNvCxnSpPr>
            <a:cxnSpLocks/>
          </p:cNvCxnSpPr>
          <p:nvPr userDrawn="1"/>
        </p:nvCxnSpPr>
        <p:spPr>
          <a:xfrm>
            <a:off x="2796244" y="2395673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5A924000-2BD2-4308-A2F9-AB57123D0935}"/>
              </a:ext>
            </a:extLst>
          </p:cNvPr>
          <p:cNvCxnSpPr>
            <a:cxnSpLocks/>
          </p:cNvCxnSpPr>
          <p:nvPr userDrawn="1"/>
        </p:nvCxnSpPr>
        <p:spPr>
          <a:xfrm>
            <a:off x="2796244" y="4387241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F88A8-E427-409E-AEC5-469BFDC11108}"/>
              </a:ext>
            </a:extLst>
          </p:cNvPr>
          <p:cNvSpPr/>
          <p:nvPr userDrawn="1"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+mn-ea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B9DDCAC-50AC-4A29-8D07-6BF7C83B83AD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87803B-7B6D-4383-A76E-10A3425A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319" y="3874985"/>
            <a:ext cx="5485580" cy="485438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1053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92BF74-A531-4888-A0F1-010203E9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F76FA09-6622-4F4D-ADA0-0B64B92A83E7}"/>
              </a:ext>
            </a:extLst>
          </p:cNvPr>
          <p:cNvGrpSpPr/>
          <p:nvPr/>
        </p:nvGrpSpPr>
        <p:grpSpPr>
          <a:xfrm>
            <a:off x="998444" y="3776787"/>
            <a:ext cx="2235769" cy="2235769"/>
            <a:chOff x="1151470" y="3924634"/>
            <a:chExt cx="2235769" cy="2235769"/>
          </a:xfrm>
        </p:grpSpPr>
        <p:sp>
          <p:nvSpPr>
            <p:cNvPr id="18" name="矩形: 圆角 7">
              <a:extLst>
                <a:ext uri="{FF2B5EF4-FFF2-40B4-BE49-F238E27FC236}">
                  <a16:creationId xmlns:a16="http://schemas.microsoft.com/office/drawing/2014/main" id="{AEAFF6BC-AC24-414B-938C-16A23BC28653}"/>
                </a:ext>
              </a:extLst>
            </p:cNvPr>
            <p:cNvSpPr/>
            <p:nvPr/>
          </p:nvSpPr>
          <p:spPr>
            <a:xfrm>
              <a:off x="1323872" y="4401357"/>
              <a:ext cx="1890966" cy="1046535"/>
            </a:xfrm>
            <a:prstGeom prst="roundRect">
              <a:avLst>
                <a:gd name="adj" fmla="val 11064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2"/>
                </a:solidFill>
              </a:endParaRPr>
            </a:p>
          </p:txBody>
        </p:sp>
        <p:pic>
          <p:nvPicPr>
            <p:cNvPr id="19" name="Graphic 135" descr="Television">
              <a:extLst>
                <a:ext uri="{FF2B5EF4-FFF2-40B4-BE49-F238E27FC236}">
                  <a16:creationId xmlns:a16="http://schemas.microsoft.com/office/drawing/2014/main" id="{E54B0F27-BB9F-4742-AE6D-793E2993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1470" y="3924634"/>
              <a:ext cx="2235769" cy="2235769"/>
            </a:xfrm>
            <a:prstGeom prst="rect">
              <a:avLst/>
            </a:prstGeom>
          </p:spPr>
        </p:pic>
      </p:grpSp>
      <p:pic>
        <p:nvPicPr>
          <p:cNvPr id="20" name="Graphic 106" descr="Mouse">
            <a:extLst>
              <a:ext uri="{FF2B5EF4-FFF2-40B4-BE49-F238E27FC236}">
                <a16:creationId xmlns:a16="http://schemas.microsoft.com/office/drawing/2014/main" id="{40673D5E-29F4-4E9D-B019-E1AFBF6BE1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6217">
            <a:off x="9581568" y="4073681"/>
            <a:ext cx="1516535" cy="15165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A37AA7-F834-49C6-822D-3B45EB63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591" y="2618469"/>
            <a:ext cx="9144000" cy="1131500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rgbClr val="105370"/>
                </a:solidFill>
              </a:defRPr>
            </a:lvl1pPr>
          </a:lstStyle>
          <a:p>
            <a:r>
              <a:rPr lang="zh-TW" altLang="en-US" dirty="0"/>
              <a:t>按一下以編輯母片標題</a:t>
            </a:r>
          </a:p>
        </p:txBody>
      </p:sp>
    </p:spTree>
    <p:extLst>
      <p:ext uri="{BB962C8B-B14F-4D97-AF65-F5344CB8AC3E}">
        <p14:creationId xmlns:p14="http://schemas.microsoft.com/office/powerpoint/2010/main" val="311953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A94BD-0BC3-4869-8BED-D1AEBEE1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8441FC-34A0-4467-843A-D26F82A27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B1303-0922-4F66-AFB3-234F8E71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B275F-8166-46C8-ACA1-368C43D2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AAD34-7551-4B1B-98CF-DEB371A4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80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1B13BE6-6575-4CEE-B152-21DF31824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850E3A-E898-44FE-8B37-75C2F80C2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59B79F-28A0-47DF-B106-4C0D32A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76C56-E996-4882-B2FB-FFAF7470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9878E-75A2-40B7-ADD2-0F65C052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9F0ED-C6FF-4EFC-9E08-B6BC61A0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8310D-9DBA-4101-B7D4-DF172975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>
            <a:lvl1pPr>
              <a:defRPr>
                <a:solidFill>
                  <a:srgbClr val="105370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90281C-B71F-410C-9372-833B1B5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8968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2A6B9B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C9B2E9-16E2-47B9-A37B-9AB4EC348DF6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2" name="Graphic 21" descr="Signature">
            <a:extLst>
              <a:ext uri="{FF2B5EF4-FFF2-40B4-BE49-F238E27FC236}">
                <a16:creationId xmlns:a16="http://schemas.microsoft.com/office/drawing/2014/main" id="{04FE574C-95CE-4736-8C92-2094D92F7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9431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群組 13">
            <a:extLst>
              <a:ext uri="{FF2B5EF4-FFF2-40B4-BE49-F238E27FC236}">
                <a16:creationId xmlns:a16="http://schemas.microsoft.com/office/drawing/2014/main" id="{A481712C-2225-4CBA-AC81-D47E4FD67F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33914" y="6540548"/>
            <a:ext cx="3236913" cy="252413"/>
            <a:chOff x="483320" y="6571553"/>
            <a:chExt cx="3236416" cy="252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71399A5-FBB6-4DC6-9E96-9AECA95B9B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115" t="12860" r="52231" b="55965"/>
            <a:stretch/>
          </p:blipFill>
          <p:spPr>
            <a:xfrm>
              <a:off x="483320" y="6571553"/>
              <a:ext cx="1327005" cy="24688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01C1131-E58A-415A-A4E4-FBDFDCB94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227" t="53747" r="31351" b="17565"/>
            <a:stretch/>
          </p:blipFill>
          <p:spPr>
            <a:xfrm>
              <a:off x="1775520" y="6597352"/>
              <a:ext cx="1944216" cy="227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93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8A699-BCF4-4DC2-9DF9-0609EBF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E2295-5D7A-41DB-8D01-261D1D09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9CCB09-FC99-4444-B566-0BEFFA4A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B36AC7-6963-4A40-9304-D3A9C42E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6A411-83AC-4D1A-927A-AC1A137F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0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0B939-3AA6-4BC1-92BE-7A1E20FD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7820E4-D99D-464B-B26D-A1E2C0A00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C10387-CF4A-488D-A1EF-35FFF59E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B16775-1ECC-49FC-986D-69461500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797971-34C0-40AE-AB75-6BF36A0A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19051D-1EDF-426D-BDC2-5818BE64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3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B9D61-DBD5-4FF0-92B9-C2A844B7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90A68-7336-48C6-BCC8-8F94D9E2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635053-A150-4BE6-929F-713F50764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8E89D5-46B4-445D-8504-0D3345260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6439C6-480D-4ECD-93BD-DBA73F0FE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36C509-6049-4ED8-8103-EE2B8947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079465B-8616-46C4-ADEA-8FFC48B5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0C7A8E-BB2E-461F-8A1D-FBAF97F0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85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E0A5-86D3-492D-B7A4-66376FBC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36CB85-FBEA-422E-836A-1EF4B8B3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F894C0-3E1E-4EE8-89B6-51098756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8ACF3-2527-495A-B24E-0CFAC45D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29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20766C-54EB-4CF3-B4F3-3D40B9F4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A83D07-52D1-46D9-8F2C-3E1557BD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CC01B1C3-FC22-41D5-B7FA-DB797865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0500" y="6069589"/>
            <a:ext cx="2743200" cy="365125"/>
          </a:xfrm>
        </p:spPr>
        <p:txBody>
          <a:bodyPr/>
          <a:lstStyle>
            <a:lvl1pPr>
              <a:defRPr b="1">
                <a:solidFill>
                  <a:srgbClr val="D5BA87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EB812-5F37-4F9F-9CAD-23AE4825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C0FB0-9494-4111-A32B-96956844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9D541B-1063-477C-BC8E-67AE6B905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85EC27-FF45-4549-8DF9-DF7759C8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AA4D68-F9BA-4742-93CE-60B98F28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2E0BE4-4059-4F9B-9981-E624EC30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29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100E0-7324-4DD7-ACAA-60DC93EB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05A82D7-0A89-4688-9AF2-314CF3AEE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A030A9-18A3-4A81-9CBF-A98DE754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7D6E9-C455-43A7-B908-0C58BCFB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20B963-35EB-41A7-8940-076F735F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EB3716-F0CC-44A1-A0E2-5C29E76D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8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2BAAB02-3959-4660-950B-38684F8A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F100B0-1BEC-4466-8E21-29BCAFC46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DE513-B821-4173-9A81-8AD5AF82A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30CE9D-DDA8-4A07-9DCB-CD4496532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021E78-C1A3-49AF-A78E-97A99ECB3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338DA1-E058-4B91-BADB-3B8E2588F612}"/>
              </a:ext>
            </a:extLst>
          </p:cNvPr>
          <p:cNvSpPr txBox="1"/>
          <p:nvPr/>
        </p:nvSpPr>
        <p:spPr>
          <a:xfrm>
            <a:off x="2442291" y="2734365"/>
            <a:ext cx="7340600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b="1" dirty="0">
                <a:solidFill>
                  <a:srgbClr val="105370"/>
                </a:solidFill>
                <a:latin typeface="+mj-lt"/>
                <a:cs typeface="Aparajita" panose="02020603050405020304" pitchFamily="18" charset="0"/>
              </a:rPr>
              <a:t>多媒體與超連結</a:t>
            </a:r>
            <a:endParaRPr lang="en-US" sz="6600" b="1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25712-4E09-4E17-A83F-9FE2064F6388}"/>
              </a:ext>
            </a:extLst>
          </p:cNvPr>
          <p:cNvSpPr/>
          <p:nvPr/>
        </p:nvSpPr>
        <p:spPr>
          <a:xfrm>
            <a:off x="3486950" y="3917482"/>
            <a:ext cx="521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國立成功大學工業資訊管理學系   侯建任 助理教授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FEAF33-2F2B-42CC-8167-E8294F6A9BC6}"/>
              </a:ext>
            </a:extLst>
          </p:cNvPr>
          <p:cNvSpPr/>
          <p:nvPr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+mn-ea"/>
              </a:rPr>
              <a:t>網頁程式開發</a:t>
            </a:r>
          </a:p>
        </p:txBody>
      </p:sp>
      <p:sp>
        <p:nvSpPr>
          <p:cNvPr id="21" name="矩形: 圆角 7">
            <a:extLst>
              <a:ext uri="{FF2B5EF4-FFF2-40B4-BE49-F238E27FC236}">
                <a16:creationId xmlns:a16="http://schemas.microsoft.com/office/drawing/2014/main" id="{3C4BA2B1-1556-4B01-909E-51AA103DE6AD}"/>
              </a:ext>
            </a:extLst>
          </p:cNvPr>
          <p:cNvSpPr/>
          <p:nvPr/>
        </p:nvSpPr>
        <p:spPr>
          <a:xfrm>
            <a:off x="1163336" y="4245373"/>
            <a:ext cx="1890966" cy="1046535"/>
          </a:xfrm>
          <a:prstGeom prst="roundRect">
            <a:avLst>
              <a:gd name="adj" fmla="val 1106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2"/>
                </a:solidFill>
              </a:rPr>
              <a:t>CHAPTER</a:t>
            </a:r>
            <a:r>
              <a:rPr lang="zh-TW" altLang="en-US" sz="3200" dirty="0">
                <a:solidFill>
                  <a:schemeClr val="tx2"/>
                </a:solidFill>
              </a:rPr>
              <a:t> </a:t>
            </a:r>
            <a:r>
              <a:rPr lang="en-US" altLang="zh-TW" sz="3200" dirty="0">
                <a:solidFill>
                  <a:schemeClr val="tx2"/>
                </a:solidFill>
              </a:rPr>
              <a:t>THREE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pic>
        <p:nvPicPr>
          <p:cNvPr id="17" name="Graphic 106" descr="Mouse">
            <a:extLst>
              <a:ext uri="{FF2B5EF4-FFF2-40B4-BE49-F238E27FC236}">
                <a16:creationId xmlns:a16="http://schemas.microsoft.com/office/drawing/2014/main" id="{E0E8EB9C-62D9-41E4-B721-2AEB3AE2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3285">
            <a:off x="9562317" y="4071599"/>
            <a:ext cx="1516535" cy="15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E8E655FB-B0E3-4132-BC5A-090566B6672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指定圖片寬度與高度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553B8-44DF-4225-9FEB-6E013C94A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2292" name="Group 7">
            <a:extLst>
              <a:ext uri="{FF2B5EF4-FFF2-40B4-BE49-F238E27FC236}">
                <a16:creationId xmlns:a16="http://schemas.microsoft.com/office/drawing/2014/main" id="{F8951062-09D7-40E7-9805-CF7F440A4364}"/>
              </a:ext>
            </a:extLst>
          </p:cNvPr>
          <p:cNvGrpSpPr>
            <a:grpSpLocks/>
          </p:cNvGrpSpPr>
          <p:nvPr/>
        </p:nvGrpSpPr>
        <p:grpSpPr bwMode="auto">
          <a:xfrm>
            <a:off x="1774826" y="1916114"/>
            <a:ext cx="8620125" cy="3260725"/>
            <a:chOff x="158" y="1207"/>
            <a:chExt cx="5430" cy="2054"/>
          </a:xfrm>
        </p:grpSpPr>
        <p:pic>
          <p:nvPicPr>
            <p:cNvPr id="12293" name="Picture 5">
              <a:extLst>
                <a:ext uri="{FF2B5EF4-FFF2-40B4-BE49-F238E27FC236}">
                  <a16:creationId xmlns:a16="http://schemas.microsoft.com/office/drawing/2014/main" id="{206ABF36-94E7-44E5-940B-52A0C7879C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1207"/>
              <a:ext cx="5334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94" name="Picture 6">
              <a:extLst>
                <a:ext uri="{FF2B5EF4-FFF2-40B4-BE49-F238E27FC236}">
                  <a16:creationId xmlns:a16="http://schemas.microsoft.com/office/drawing/2014/main" id="{92B9D076-8BEB-4FA5-A9A6-0038EEF05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1797"/>
              <a:ext cx="5430" cy="1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1175D3A9-5CA3-4E34-90B0-243CE4C1627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指定圖片寬度與高度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03EA19-0A01-4816-8E90-07B92438B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6" name="Picture 6">
            <a:extLst>
              <a:ext uri="{FF2B5EF4-FFF2-40B4-BE49-F238E27FC236}">
                <a16:creationId xmlns:a16="http://schemas.microsoft.com/office/drawing/2014/main" id="{49FE7BC3-4CC1-4DEE-A65B-C46ACA3F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700213"/>
            <a:ext cx="8604250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89C677A4-91D2-40B6-8ED7-62EE84ECA9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指定圖片寬度與高度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17E2CC-E4C1-4037-AA0F-CAA021F19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40" name="Picture 5">
            <a:extLst>
              <a:ext uri="{FF2B5EF4-FFF2-40B4-BE49-F238E27FC236}">
                <a16:creationId xmlns:a16="http://schemas.microsoft.com/office/drawing/2014/main" id="{D020FBF3-2926-4488-AAE7-B9A5FDD0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843089"/>
            <a:ext cx="8569325" cy="314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A7343511-7540-43A9-B7C0-3C27E39E2E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3-2 </a:t>
            </a:r>
            <a:r>
              <a:rPr lang="en-US" altLang="en-US" sz="5400"/>
              <a:t>播放音訊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095477-FAD0-4690-8F81-D51BAFA49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4" name="Picture 5">
            <a:extLst>
              <a:ext uri="{FF2B5EF4-FFF2-40B4-BE49-F238E27FC236}">
                <a16:creationId xmlns:a16="http://schemas.microsoft.com/office/drawing/2014/main" id="{4C4FBB7E-9BB6-4479-9E65-A4167CE0C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39" y="2638425"/>
            <a:ext cx="648652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FE7D7D95-8BB2-4821-84AE-EEF41BCC17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3-2 </a:t>
            </a:r>
            <a:r>
              <a:rPr lang="en-US" altLang="en-US" sz="5400"/>
              <a:t>播放音訊</a:t>
            </a:r>
            <a:endParaRPr lang="zh-TW" altLang="en-US" sz="5400"/>
          </a:p>
        </p:txBody>
      </p:sp>
      <p:sp>
        <p:nvSpPr>
          <p:cNvPr id="16387" name="內容版面配置區 2">
            <a:extLst>
              <a:ext uri="{FF2B5EF4-FFF2-40B4-BE49-F238E27FC236}">
                <a16:creationId xmlns:a16="http://schemas.microsoft.com/office/drawing/2014/main" id="{4094C4EB-A2A7-4846-A6A7-50260ADB4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autoplay</a:t>
            </a:r>
            <a:r>
              <a:rPr lang="zh-TW" altLang="en-US"/>
              <a:t>：加上此屬性表示要在載入音訊後</a:t>
            </a:r>
            <a:r>
              <a:rPr lang="en-US" altLang="zh-TW"/>
              <a:t>, </a:t>
            </a:r>
            <a:r>
              <a:rPr lang="zh-TW" altLang="en-US"/>
              <a:t>就開始自動播放。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controls</a:t>
            </a:r>
            <a:r>
              <a:rPr lang="zh-TW" altLang="en-US"/>
              <a:t>：在網頁中顯示操控面板</a:t>
            </a:r>
            <a:r>
              <a:rPr lang="en-US" altLang="zh-TW"/>
              <a:t>, </a:t>
            </a:r>
            <a:r>
              <a:rPr lang="zh-TW" altLang="en-US"/>
              <a:t>讓訪客可自由播放</a:t>
            </a:r>
            <a:r>
              <a:rPr lang="en-US" altLang="zh-TW"/>
              <a:t>/</a:t>
            </a:r>
            <a:r>
              <a:rPr lang="zh-TW" altLang="en-US"/>
              <a:t>停止及調整大小聲。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loop</a:t>
            </a:r>
            <a:r>
              <a:rPr lang="zh-TW" altLang="en-US"/>
              <a:t>：設定讓音訊循環播放。</a:t>
            </a:r>
            <a:endParaRPr lang="en-US" altLang="zh-TW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5493A282-3225-43D6-8616-3AFD3DA4029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3-2 </a:t>
            </a:r>
            <a:r>
              <a:rPr lang="en-US" altLang="en-US" sz="5400"/>
              <a:t>播放音訊</a:t>
            </a:r>
            <a:endParaRPr lang="zh-TW" altLang="en-US" sz="540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DDD0E4E9-396D-4159-8A59-E671E4DA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9" y="2100264"/>
            <a:ext cx="8391525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D9D709EC-3120-4D90-911E-5191D72D572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3-2 </a:t>
            </a:r>
            <a:r>
              <a:rPr lang="en-US" altLang="en-US" sz="5400"/>
              <a:t>播放音訊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03DBD-D4C0-4E78-97F1-8D1162C59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6" name="Picture 5">
            <a:extLst>
              <a:ext uri="{FF2B5EF4-FFF2-40B4-BE49-F238E27FC236}">
                <a16:creationId xmlns:a16="http://schemas.microsoft.com/office/drawing/2014/main" id="{CEBB4891-1D6D-485A-9C04-9554B9FC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1412875"/>
            <a:ext cx="8318500" cy="525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2A54295E-CD43-43D5-A07A-BBED1827631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3-2 </a:t>
            </a:r>
            <a:r>
              <a:rPr lang="en-US" altLang="en-US" sz="5400"/>
              <a:t>播放音訊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49F9AE-C8F2-423D-8405-7AA68700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60" name="Picture 5">
            <a:extLst>
              <a:ext uri="{FF2B5EF4-FFF2-40B4-BE49-F238E27FC236}">
                <a16:creationId xmlns:a16="http://schemas.microsoft.com/office/drawing/2014/main" id="{6FE4AE37-DBD7-4E35-9445-122F8D0A9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4" y="2105025"/>
            <a:ext cx="848677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5569F3DF-6847-4DCE-8EB3-85169FDF3CD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3-2 </a:t>
            </a:r>
            <a:r>
              <a:rPr lang="en-US" altLang="en-US" sz="5400"/>
              <a:t>播放音訊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7A980E-D5CA-4DA2-85D8-799C665B0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4" name="Picture 5">
            <a:extLst>
              <a:ext uri="{FF2B5EF4-FFF2-40B4-BE49-F238E27FC236}">
                <a16:creationId xmlns:a16="http://schemas.microsoft.com/office/drawing/2014/main" id="{AE255393-16DB-4B0C-8E30-2D2B183F6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1412875"/>
            <a:ext cx="5803900" cy="527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32381C90-C99E-4778-A191-29508A8ABA1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3-2 </a:t>
            </a:r>
            <a:r>
              <a:rPr lang="en-US" altLang="en-US" sz="5400"/>
              <a:t>播放音訊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9B4C95-619F-4077-9393-D01B06760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3A8A81C2-041F-49C9-8322-02ED21E7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9" y="1628775"/>
            <a:ext cx="759142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864FF75D-EAEF-412C-B565-98FB3BCA7C6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微軟正黑體" panose="020B0604030504040204" pitchFamily="34" charset="-120"/>
              </a:rPr>
              <a:t>3-1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微軟正黑體" panose="020B0604030504040204" pitchFamily="34" charset="-120"/>
              </a:rPr>
              <a:t>加入圖片</a:t>
            </a:r>
          </a:p>
        </p:txBody>
      </p:sp>
      <p:sp>
        <p:nvSpPr>
          <p:cNvPr id="4099" name="內容版面配置區 2">
            <a:extLst>
              <a:ext uri="{FF2B5EF4-FFF2-40B4-BE49-F238E27FC236}">
                <a16:creationId xmlns:a16="http://schemas.microsoft.com/office/drawing/2014/main" id="{EB04BBA9-1DE7-423E-AC4E-5CDF5D407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 dirty="0" err="1"/>
              <a:t>src</a:t>
            </a:r>
            <a:r>
              <a:rPr lang="en-US" altLang="zh-TW" dirty="0"/>
              <a:t> </a:t>
            </a:r>
            <a:r>
              <a:rPr lang="zh-TW" altLang="en-US" dirty="0"/>
              <a:t>屬性：必須指定圖片檔的檔名、路徑。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 dirty="0"/>
              <a:t>alt  </a:t>
            </a:r>
            <a:r>
              <a:rPr lang="zh-TW" altLang="en-US" dirty="0"/>
              <a:t>屬性：可用來指定一段有關此圖片的文字描述。</a:t>
            </a:r>
            <a:endParaRPr lang="en-US" altLang="zh-TW" dirty="0"/>
          </a:p>
        </p:txBody>
      </p:sp>
      <p:pic>
        <p:nvPicPr>
          <p:cNvPr id="4100" name="Picture 7">
            <a:extLst>
              <a:ext uri="{FF2B5EF4-FFF2-40B4-BE49-F238E27FC236}">
                <a16:creationId xmlns:a16="http://schemas.microsoft.com/office/drawing/2014/main" id="{28E696A6-17BD-4D4A-9C7A-0DB992CE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1" y="3644900"/>
            <a:ext cx="70008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C8D8AE8D-883E-49F9-B500-29025C8F214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3-3 </a:t>
            </a:r>
            <a:r>
              <a:rPr lang="en-US" altLang="en-US" sz="5400"/>
              <a:t>播放</a:t>
            </a:r>
            <a:r>
              <a:rPr lang="zh-TW" altLang="en-US" sz="5400"/>
              <a:t>影片</a:t>
            </a:r>
          </a:p>
        </p:txBody>
      </p:sp>
      <p:sp>
        <p:nvSpPr>
          <p:cNvPr id="22531" name="內容版面配置區 2">
            <a:extLst>
              <a:ext uri="{FF2B5EF4-FFF2-40B4-BE49-F238E27FC236}">
                <a16:creationId xmlns:a16="http://schemas.microsoft.com/office/drawing/2014/main" id="{D7559F08-B5B9-4CD1-8EF5-811526E30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一般主流的格式包括：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WebM (.webm)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Ogg Theora Vorbis (.ogg</a:t>
            </a:r>
            <a:r>
              <a:rPr lang="zh-TW" altLang="en-US"/>
              <a:t>、</a:t>
            </a:r>
            <a:r>
              <a:rPr lang="en-US" altLang="zh-TW"/>
              <a:t>.ogm</a:t>
            </a:r>
            <a:r>
              <a:rPr lang="zh-TW" altLang="en-US"/>
              <a:t>、</a:t>
            </a:r>
            <a:r>
              <a:rPr lang="en-US" altLang="zh-TW"/>
              <a:t>.ogv </a:t>
            </a:r>
            <a:r>
              <a:rPr lang="zh-TW" altLang="en-US"/>
              <a:t>等</a:t>
            </a:r>
            <a:r>
              <a:rPr lang="en-US" altLang="zh-TW"/>
              <a:t>)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MP4 H.264 (.mp4)</a:t>
            </a:r>
          </a:p>
        </p:txBody>
      </p:sp>
      <p:pic>
        <p:nvPicPr>
          <p:cNvPr id="22532" name="Picture 5">
            <a:extLst>
              <a:ext uri="{FF2B5EF4-FFF2-40B4-BE49-F238E27FC236}">
                <a16:creationId xmlns:a16="http://schemas.microsoft.com/office/drawing/2014/main" id="{1475D73E-429B-460E-9014-542849CC3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4" y="3789363"/>
            <a:ext cx="54768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1CAE1A48-A32B-4A48-9A00-901818BCE87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3-3 </a:t>
            </a:r>
            <a:r>
              <a:rPr lang="en-US" altLang="en-US" sz="5400"/>
              <a:t>播放</a:t>
            </a:r>
            <a:r>
              <a:rPr lang="zh-TW" altLang="en-US" sz="5400"/>
              <a:t>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3A4279-6930-4D4B-89AA-76FC20C2F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6" name="Picture 5">
            <a:extLst>
              <a:ext uri="{FF2B5EF4-FFF2-40B4-BE49-F238E27FC236}">
                <a16:creationId xmlns:a16="http://schemas.microsoft.com/office/drawing/2014/main" id="{55F371E5-03A9-4D12-AA4E-C82F2E63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628776"/>
            <a:ext cx="8845550" cy="430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0537BE44-DD26-4C0C-9A35-6799E9E9ED0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3-3 </a:t>
            </a:r>
            <a:r>
              <a:rPr lang="en-US" altLang="en-US" sz="5400"/>
              <a:t>播放</a:t>
            </a:r>
            <a:r>
              <a:rPr lang="zh-TW" altLang="en-US" sz="5400"/>
              <a:t>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377BDE-8FFC-4546-A6EE-4695F6115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80" name="Picture 5">
            <a:extLst>
              <a:ext uri="{FF2B5EF4-FFF2-40B4-BE49-F238E27FC236}">
                <a16:creationId xmlns:a16="http://schemas.microsoft.com/office/drawing/2014/main" id="{17EAD37C-5001-4BC7-9CB1-D635269F0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1947864"/>
            <a:ext cx="8324850" cy="296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0460251C-9E8C-46BF-A47F-9F80B63A673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3-3 </a:t>
            </a:r>
            <a:r>
              <a:rPr lang="en-US" altLang="en-US" sz="5400"/>
              <a:t>播放</a:t>
            </a:r>
            <a:r>
              <a:rPr lang="zh-TW" altLang="en-US" sz="5400"/>
              <a:t>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643215-0394-4F90-A863-92BEE4172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A0F25527-76E6-4D78-B99D-589D0DB83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300" y="1412876"/>
            <a:ext cx="5327650" cy="52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3A13589F-D3C1-4484-9D57-21B99BDB3C1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800"/>
              <a:t>使用 embed 元素內嵌視訊</a:t>
            </a:r>
            <a:endParaRPr lang="zh-TW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9D1C48-B018-4F23-ADAA-496A83E4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8" name="Picture 5">
            <a:extLst>
              <a:ext uri="{FF2B5EF4-FFF2-40B4-BE49-F238E27FC236}">
                <a16:creationId xmlns:a16="http://schemas.microsoft.com/office/drawing/2014/main" id="{B59DD250-0516-4E1C-9700-9D40505BA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773238"/>
            <a:ext cx="8820150" cy="345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9F4B58B1-33A0-4513-A398-F99BCE1C09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800"/>
              <a:t>使用 embed 元素內嵌視訊</a:t>
            </a:r>
            <a:endParaRPr lang="zh-TW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4FBACB-6DC3-4D97-9A3C-71EE7D22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7046278A-63E1-49FF-9428-B4496951E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224088"/>
            <a:ext cx="664845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C23587D6-A3F6-4840-A6A6-D44136DE0DF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800"/>
              <a:t>使用 embed 元素內嵌視訊</a:t>
            </a:r>
            <a:endParaRPr lang="zh-TW" altLang="en-US" sz="48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3FD991-FCFD-44C5-8C09-A01EA175C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676" name="Picture 5">
            <a:extLst>
              <a:ext uri="{FF2B5EF4-FFF2-40B4-BE49-F238E27FC236}">
                <a16:creationId xmlns:a16="http://schemas.microsoft.com/office/drawing/2014/main" id="{78F1162E-D8D7-4703-B52D-51DE8072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1519238"/>
            <a:ext cx="6756400" cy="514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FF778FCA-9B6B-4211-92AA-FE66947CB02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5400"/>
              <a:t>內嵌 Youtube 視訊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166181-0FC3-4FD9-BE62-1D785EAD6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29700" name="Group 7">
            <a:extLst>
              <a:ext uri="{FF2B5EF4-FFF2-40B4-BE49-F238E27FC236}">
                <a16:creationId xmlns:a16="http://schemas.microsoft.com/office/drawing/2014/main" id="{5FBF08D9-5F86-460B-B55A-ECE37BA85396}"/>
              </a:ext>
            </a:extLst>
          </p:cNvPr>
          <p:cNvGrpSpPr>
            <a:grpSpLocks/>
          </p:cNvGrpSpPr>
          <p:nvPr/>
        </p:nvGrpSpPr>
        <p:grpSpPr bwMode="auto">
          <a:xfrm>
            <a:off x="2070100" y="1481139"/>
            <a:ext cx="7626350" cy="5043487"/>
            <a:chOff x="158" y="981"/>
            <a:chExt cx="4804" cy="3177"/>
          </a:xfrm>
        </p:grpSpPr>
        <p:pic>
          <p:nvPicPr>
            <p:cNvPr id="29701" name="Picture 5">
              <a:extLst>
                <a:ext uri="{FF2B5EF4-FFF2-40B4-BE49-F238E27FC236}">
                  <a16:creationId xmlns:a16="http://schemas.microsoft.com/office/drawing/2014/main" id="{8FD9AE15-58D2-4ABB-ABD5-9113321E7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981"/>
              <a:ext cx="3448" cy="31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702" name="Picture 6">
              <a:extLst>
                <a:ext uri="{FF2B5EF4-FFF2-40B4-BE49-F238E27FC236}">
                  <a16:creationId xmlns:a16="http://schemas.microsoft.com/office/drawing/2014/main" id="{B726168B-063B-4715-B665-04F74C5B9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6" y="2443"/>
              <a:ext cx="1356" cy="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A65E054A-C791-4CF0-B571-40697D7AD8E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5400"/>
              <a:t>內嵌 Youtube 視訊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E9BA7D-782F-46CB-933D-C96701AE2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30724" name="Group 9">
            <a:extLst>
              <a:ext uri="{FF2B5EF4-FFF2-40B4-BE49-F238E27FC236}">
                <a16:creationId xmlns:a16="http://schemas.microsoft.com/office/drawing/2014/main" id="{C99CFE76-8D7C-4549-851F-AF57FF49A024}"/>
              </a:ext>
            </a:extLst>
          </p:cNvPr>
          <p:cNvGrpSpPr>
            <a:grpSpLocks/>
          </p:cNvGrpSpPr>
          <p:nvPr/>
        </p:nvGrpSpPr>
        <p:grpSpPr bwMode="auto">
          <a:xfrm>
            <a:off x="2566989" y="1341439"/>
            <a:ext cx="7273925" cy="5400675"/>
            <a:chOff x="657" y="845"/>
            <a:chExt cx="4582" cy="3402"/>
          </a:xfrm>
        </p:grpSpPr>
        <p:pic>
          <p:nvPicPr>
            <p:cNvPr id="30725" name="Picture 7">
              <a:extLst>
                <a:ext uri="{FF2B5EF4-FFF2-40B4-BE49-F238E27FC236}">
                  <a16:creationId xmlns:a16="http://schemas.microsoft.com/office/drawing/2014/main" id="{650B58C3-0BA0-482E-BB14-651B0781A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5" y="845"/>
              <a:ext cx="3054" cy="34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26" name="Picture 8">
              <a:extLst>
                <a:ext uri="{FF2B5EF4-FFF2-40B4-BE49-F238E27FC236}">
                  <a16:creationId xmlns:a16="http://schemas.microsoft.com/office/drawing/2014/main" id="{B530072E-5253-4E74-AA11-627254B6A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1933"/>
              <a:ext cx="1530" cy="6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D1FCB63A-5CFA-4416-AE28-B7242C34E44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3-4 </a:t>
            </a:r>
            <a:r>
              <a:rPr lang="en-US" altLang="en-US" sz="5400"/>
              <a:t>建立超連結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55E5FB-D57C-4B99-BC5B-CC9A96374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1748" name="Picture 5">
            <a:extLst>
              <a:ext uri="{FF2B5EF4-FFF2-40B4-BE49-F238E27FC236}">
                <a16:creationId xmlns:a16="http://schemas.microsoft.com/office/drawing/2014/main" id="{EDB366EB-63A6-474A-8BF6-3DC1FC6B7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1484313"/>
            <a:ext cx="7920037" cy="514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8A8DC6B5-A012-467B-A054-C51A21E752B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微軟正黑體" panose="020B0604030504040204" pitchFamily="34" charset="-120"/>
              </a:rPr>
              <a:t>3-1 </a:t>
            </a:r>
            <a:r>
              <a:rPr lang="zh-TW" altLang="en-US" b="0" dirty="0">
                <a:ln>
                  <a:noFill/>
                </a:ln>
                <a:solidFill>
                  <a:srgbClr val="1C1511"/>
                </a:solidFill>
                <a:effectLst/>
                <a:latin typeface="微軟正黑體" panose="020B0604030504040204" pitchFamily="34" charset="-120"/>
              </a:rPr>
              <a:t>加入圖片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4BCD41-1C83-4824-ADCA-A14B1EA9A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4" name="Picture 5">
            <a:extLst>
              <a:ext uri="{FF2B5EF4-FFF2-40B4-BE49-F238E27FC236}">
                <a16:creationId xmlns:a16="http://schemas.microsoft.com/office/drawing/2014/main" id="{EFF5AE86-BA87-4B5C-AF84-107E767B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9" y="1919289"/>
            <a:ext cx="8201025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FA66D236-F4EF-4834-8E4F-74583ED0A8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建立連線到 Ineternet 網頁</a:t>
            </a:r>
            <a:br>
              <a:rPr lang="en-US" altLang="en-US" sz="4400"/>
            </a:br>
            <a:r>
              <a:rPr lang="en-US" altLang="en-US" sz="4400"/>
              <a:t>的超連結</a:t>
            </a:r>
            <a:endParaRPr lang="zh-TW" altLang="en-US" sz="4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80F3DE-5348-4378-821A-F5B9C76B2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32772" name="Group 7">
            <a:extLst>
              <a:ext uri="{FF2B5EF4-FFF2-40B4-BE49-F238E27FC236}">
                <a16:creationId xmlns:a16="http://schemas.microsoft.com/office/drawing/2014/main" id="{AEC60009-E8BF-4CF1-AE5A-547E9CD28583}"/>
              </a:ext>
            </a:extLst>
          </p:cNvPr>
          <p:cNvGrpSpPr>
            <a:grpSpLocks/>
          </p:cNvGrpSpPr>
          <p:nvPr/>
        </p:nvGrpSpPr>
        <p:grpSpPr bwMode="auto">
          <a:xfrm>
            <a:off x="1614489" y="1484313"/>
            <a:ext cx="8963025" cy="5295900"/>
            <a:chOff x="57" y="935"/>
            <a:chExt cx="5646" cy="3336"/>
          </a:xfrm>
        </p:grpSpPr>
        <p:pic>
          <p:nvPicPr>
            <p:cNvPr id="32773" name="Picture 5">
              <a:extLst>
                <a:ext uri="{FF2B5EF4-FFF2-40B4-BE49-F238E27FC236}">
                  <a16:creationId xmlns:a16="http://schemas.microsoft.com/office/drawing/2014/main" id="{526E7502-407E-4828-84B2-77390C78E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" y="935"/>
              <a:ext cx="5496" cy="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774" name="Picture 6">
              <a:extLst>
                <a:ext uri="{FF2B5EF4-FFF2-40B4-BE49-F238E27FC236}">
                  <a16:creationId xmlns:a16="http://schemas.microsoft.com/office/drawing/2014/main" id="{882D40A7-67F5-4F05-8256-C58DAE2C17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" y="1661"/>
              <a:ext cx="5646" cy="2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81E2DC55-9558-49AE-8C53-E277CECF765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建立連線到 Ineternet 網頁</a:t>
            </a:r>
            <a:br>
              <a:rPr lang="en-US" altLang="en-US" sz="4400"/>
            </a:br>
            <a:r>
              <a:rPr lang="en-US" altLang="en-US" sz="4400"/>
              <a:t>的超連結</a:t>
            </a:r>
            <a:endParaRPr lang="zh-TW" altLang="en-US" sz="4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FB0F2D-19B5-49EA-BA9B-460EFCECB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3796" name="Picture 7">
            <a:extLst>
              <a:ext uri="{FF2B5EF4-FFF2-40B4-BE49-F238E27FC236}">
                <a16:creationId xmlns:a16="http://schemas.microsoft.com/office/drawing/2014/main" id="{65257476-7AB4-48F6-BE46-33A9FF0E0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9" y="1484313"/>
            <a:ext cx="8842375" cy="519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945A628B-BA92-419C-935C-EB7660E3E88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利用相對路徑指定超連結位置</a:t>
            </a:r>
            <a:endParaRPr lang="zh-TW" altLang="en-US" sz="4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D0FB1D-E41C-4D68-8F61-E862867ED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4820" name="Picture 5">
            <a:extLst>
              <a:ext uri="{FF2B5EF4-FFF2-40B4-BE49-F238E27FC236}">
                <a16:creationId xmlns:a16="http://schemas.microsoft.com/office/drawing/2014/main" id="{0B80165B-7621-45A0-B41C-4B1A045CF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4" y="2414589"/>
            <a:ext cx="8181975" cy="202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21529DFE-FB91-4D62-93AD-78952AFB692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利用相對路徑指定超連結位置</a:t>
            </a:r>
            <a:endParaRPr lang="zh-TW" altLang="en-US" sz="4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E7732B-3D0A-4367-8BF0-7D18BA4D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7C4F799F-A609-4F6A-979F-9BB2FF314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1" y="1484313"/>
            <a:ext cx="4905375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14203326-3765-4C9B-A02B-E2912F912C2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base 元素設定相對路徑的基準</a:t>
            </a:r>
            <a:endParaRPr lang="zh-TW" altLang="en-US" sz="4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DF03E7-6C8E-4188-997F-727CA4FE7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36868" name="Group 7">
            <a:extLst>
              <a:ext uri="{FF2B5EF4-FFF2-40B4-BE49-F238E27FC236}">
                <a16:creationId xmlns:a16="http://schemas.microsoft.com/office/drawing/2014/main" id="{0A9E316E-AFC6-4A93-8BB2-068281B93328}"/>
              </a:ext>
            </a:extLst>
          </p:cNvPr>
          <p:cNvGrpSpPr>
            <a:grpSpLocks/>
          </p:cNvGrpSpPr>
          <p:nvPr/>
        </p:nvGrpSpPr>
        <p:grpSpPr bwMode="auto">
          <a:xfrm>
            <a:off x="2208213" y="1484314"/>
            <a:ext cx="7829550" cy="5311775"/>
            <a:chOff x="431" y="935"/>
            <a:chExt cx="4932" cy="3346"/>
          </a:xfrm>
        </p:grpSpPr>
        <p:pic>
          <p:nvPicPr>
            <p:cNvPr id="36869" name="Picture 5">
              <a:extLst>
                <a:ext uri="{FF2B5EF4-FFF2-40B4-BE49-F238E27FC236}">
                  <a16:creationId xmlns:a16="http://schemas.microsoft.com/office/drawing/2014/main" id="{0277AC19-E2B3-4768-8BB8-BDC1EC48F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935"/>
              <a:ext cx="4146" cy="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870" name="Picture 6">
              <a:extLst>
                <a:ext uri="{FF2B5EF4-FFF2-40B4-BE49-F238E27FC236}">
                  <a16:creationId xmlns:a16="http://schemas.microsoft.com/office/drawing/2014/main" id="{A10A16AF-741F-4616-9C08-A68E23504B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1797"/>
              <a:ext cx="4932" cy="24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E3362822-DA56-4E71-835D-22488F0ED86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base 元素設定相對路徑的基準</a:t>
            </a:r>
            <a:endParaRPr lang="zh-TW" altLang="en-US" sz="4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6D39D8-6D17-4438-A8A3-00D3804C8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7892" name="Picture 7">
            <a:extLst>
              <a:ext uri="{FF2B5EF4-FFF2-40B4-BE49-F238E27FC236}">
                <a16:creationId xmlns:a16="http://schemas.microsoft.com/office/drawing/2014/main" id="{0EE1B68A-5F52-4245-89AB-17DBC9E1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577976"/>
            <a:ext cx="760095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204E145E-5D24-4C2A-9562-259B7F1887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建立文件中的超連結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75B461-3D08-4127-890C-3A6C665E4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38916" name="Group 7">
            <a:extLst>
              <a:ext uri="{FF2B5EF4-FFF2-40B4-BE49-F238E27FC236}">
                <a16:creationId xmlns:a16="http://schemas.microsoft.com/office/drawing/2014/main" id="{D93A6389-2837-45FD-996D-39BAC4D90948}"/>
              </a:ext>
            </a:extLst>
          </p:cNvPr>
          <p:cNvGrpSpPr>
            <a:grpSpLocks/>
          </p:cNvGrpSpPr>
          <p:nvPr/>
        </p:nvGrpSpPr>
        <p:grpSpPr bwMode="auto">
          <a:xfrm>
            <a:off x="2495551" y="1916114"/>
            <a:ext cx="6943725" cy="2847975"/>
            <a:chOff x="612" y="1207"/>
            <a:chExt cx="4374" cy="1794"/>
          </a:xfrm>
        </p:grpSpPr>
        <p:pic>
          <p:nvPicPr>
            <p:cNvPr id="38917" name="Picture 5">
              <a:extLst>
                <a:ext uri="{FF2B5EF4-FFF2-40B4-BE49-F238E27FC236}">
                  <a16:creationId xmlns:a16="http://schemas.microsoft.com/office/drawing/2014/main" id="{D1008BE3-4DFF-4B35-9029-2684A1484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" y="1207"/>
              <a:ext cx="4374" cy="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918" name="Picture 6">
              <a:extLst>
                <a:ext uri="{FF2B5EF4-FFF2-40B4-BE49-F238E27FC236}">
                  <a16:creationId xmlns:a16="http://schemas.microsoft.com/office/drawing/2014/main" id="{DCBF7FDA-3078-45B2-B0AD-06F4879CD9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" y="1933"/>
              <a:ext cx="2166" cy="10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1DD1F5D2-6EFE-416A-949A-4DB322BA4B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建立文件中的超連結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5149C8-39DC-440E-AF25-7A824CFE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39940" name="Group 8">
            <a:extLst>
              <a:ext uri="{FF2B5EF4-FFF2-40B4-BE49-F238E27FC236}">
                <a16:creationId xmlns:a16="http://schemas.microsoft.com/office/drawing/2014/main" id="{3C84A263-5A31-48EB-AA65-6B7997FA5ED2}"/>
              </a:ext>
            </a:extLst>
          </p:cNvPr>
          <p:cNvGrpSpPr>
            <a:grpSpLocks/>
          </p:cNvGrpSpPr>
          <p:nvPr/>
        </p:nvGrpSpPr>
        <p:grpSpPr bwMode="auto">
          <a:xfrm>
            <a:off x="2063750" y="1557338"/>
            <a:ext cx="8001000" cy="4691062"/>
            <a:chOff x="340" y="981"/>
            <a:chExt cx="5040" cy="2955"/>
          </a:xfrm>
        </p:grpSpPr>
        <p:pic>
          <p:nvPicPr>
            <p:cNvPr id="39941" name="Picture 6">
              <a:extLst>
                <a:ext uri="{FF2B5EF4-FFF2-40B4-BE49-F238E27FC236}">
                  <a16:creationId xmlns:a16="http://schemas.microsoft.com/office/drawing/2014/main" id="{23590ADE-04FE-437E-87AD-94EF9F1F1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981"/>
              <a:ext cx="5040" cy="14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942" name="Picture 7">
              <a:extLst>
                <a:ext uri="{FF2B5EF4-FFF2-40B4-BE49-F238E27FC236}">
                  <a16:creationId xmlns:a16="http://schemas.microsoft.com/office/drawing/2014/main" id="{293B652F-AFED-4346-B974-4993784B2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" y="2478"/>
              <a:ext cx="3636" cy="1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769A18A2-2CDD-4D31-A3E3-BF08F32E063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 dirty="0" err="1"/>
              <a:t>建立文件中的超連結</a:t>
            </a:r>
            <a:endParaRPr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08A9B5-CDA6-46F5-BA85-55880F9F6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4" name="Picture 7">
            <a:extLst>
              <a:ext uri="{FF2B5EF4-FFF2-40B4-BE49-F238E27FC236}">
                <a16:creationId xmlns:a16="http://schemas.microsoft.com/office/drawing/2014/main" id="{D6CC1662-4B73-4B0F-9241-E3C77184A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501775"/>
            <a:ext cx="4419600" cy="524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4602759C-B0F5-4D3D-AC69-FCBAEEED2A9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建立文件中的超連結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247EAF-D15A-4748-80F6-B5EF17E4B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988" name="Picture 5">
            <a:extLst>
              <a:ext uri="{FF2B5EF4-FFF2-40B4-BE49-F238E27FC236}">
                <a16:creationId xmlns:a16="http://schemas.microsoft.com/office/drawing/2014/main" id="{7694F2BD-D61A-424D-8ED2-E7D188A40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1" y="1700214"/>
            <a:ext cx="5038725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202C7CB3-6E1E-4D14-90E6-248E3BA4401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zh-TW" b="0" dirty="0">
                <a:ln>
                  <a:noFill/>
                </a:ln>
                <a:solidFill>
                  <a:srgbClr val="1C1511"/>
                </a:solidFill>
                <a:effectLst/>
                <a:latin typeface="微軟正黑體" panose="020B0604030504040204" pitchFamily="34" charset="-120"/>
              </a:rPr>
              <a:t>3-1 </a:t>
            </a:r>
            <a:r>
              <a:rPr lang="zh-TW" altLang="en-US" b="0" dirty="0">
                <a:ln>
                  <a:noFill/>
                </a:ln>
                <a:effectLst/>
              </a:rPr>
              <a:t>加入圖片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FA110D-D31F-482C-AAC3-1D4A521D9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8" name="Picture 5">
            <a:extLst>
              <a:ext uri="{FF2B5EF4-FFF2-40B4-BE49-F238E27FC236}">
                <a16:creationId xmlns:a16="http://schemas.microsoft.com/office/drawing/2014/main" id="{47D69D5F-60FA-4732-9E29-E3840F24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264" y="1536701"/>
            <a:ext cx="6467475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044747E5-63DA-4B30-833F-447FB9D891C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建立文件中的超連結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DD619B-9801-4A56-B1F0-3046101A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2" name="Picture 5">
            <a:extLst>
              <a:ext uri="{FF2B5EF4-FFF2-40B4-BE49-F238E27FC236}">
                <a16:creationId xmlns:a16="http://schemas.microsoft.com/office/drawing/2014/main" id="{2D3159ED-CBBC-49E9-A44C-5F5D47DC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525588"/>
            <a:ext cx="504825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0632F989-2EB3-4362-A0ED-C2AFB8157D3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建立文件中的超連結</a:t>
            </a:r>
            <a:endParaRPr lang="zh-TW" altLang="en-US" sz="5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C669F0-25AC-493C-BDE0-F8232F529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616509E3-A6A6-4EE3-BB0C-2FF328CA8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38464"/>
            <a:ext cx="70104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A28A0001-C21D-4274-9483-C95BE70D027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舊版 HTML 的網頁內超連結語法</a:t>
            </a:r>
            <a:endParaRPr lang="zh-TW" altLang="en-US" sz="4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3331BE-72EB-4838-AA57-AA4223C14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60" name="Picture 5">
            <a:extLst>
              <a:ext uri="{FF2B5EF4-FFF2-40B4-BE49-F238E27FC236}">
                <a16:creationId xmlns:a16="http://schemas.microsoft.com/office/drawing/2014/main" id="{8EB79EE0-52E5-49D7-878A-65210D911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9" y="2609850"/>
            <a:ext cx="7667625" cy="16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88E8E174-1B87-42A7-97CF-3C71B5E76C5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指定瀏覽器開啟超連結的方式</a:t>
            </a:r>
            <a:endParaRPr lang="zh-TW" altLang="en-US" sz="4400"/>
          </a:p>
        </p:txBody>
      </p:sp>
      <p:sp>
        <p:nvSpPr>
          <p:cNvPr id="46083" name="內容版面配置區 2">
            <a:extLst>
              <a:ext uri="{FF2B5EF4-FFF2-40B4-BE49-F238E27FC236}">
                <a16:creationId xmlns:a16="http://schemas.microsoft.com/office/drawing/2014/main" id="{D581F2D8-E675-4EED-8230-E54C62A54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target </a:t>
            </a:r>
            <a:r>
              <a:rPr lang="zh-TW" altLang="en-US"/>
              <a:t>屬性：指定顯示超連結所指網頁 </a:t>
            </a:r>
            <a:r>
              <a:rPr lang="en-US" altLang="zh-TW"/>
              <a:t>(</a:t>
            </a:r>
            <a:r>
              <a:rPr lang="zh-TW" altLang="en-US"/>
              <a:t>或其它資源</a:t>
            </a:r>
            <a:r>
              <a:rPr lang="en-US" altLang="zh-TW"/>
              <a:t>) </a:t>
            </a:r>
            <a:r>
              <a:rPr lang="zh-TW" altLang="en-US"/>
              <a:t>的位置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download  </a:t>
            </a:r>
            <a:r>
              <a:rPr lang="zh-TW" altLang="en-US"/>
              <a:t>屬性：指示瀏覽器</a:t>
            </a:r>
            <a:r>
              <a:rPr lang="en-US" altLang="zh-TW"/>
              <a:t>『</a:t>
            </a:r>
            <a:r>
              <a:rPr lang="zh-TW" altLang="en-US"/>
              <a:t>下載</a:t>
            </a:r>
            <a:r>
              <a:rPr lang="en-US" altLang="zh-TW"/>
              <a:t>』</a:t>
            </a:r>
            <a:r>
              <a:rPr lang="zh-TW" altLang="en-US"/>
              <a:t>所指的網頁  </a:t>
            </a:r>
            <a:r>
              <a:rPr lang="en-US" altLang="zh-TW"/>
              <a:t>(</a:t>
            </a:r>
            <a:r>
              <a:rPr lang="zh-TW" altLang="en-US"/>
              <a:t>或其它資源</a:t>
            </a:r>
            <a:r>
              <a:rPr lang="en-US" altLang="zh-TW"/>
              <a:t>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A382F74B-797E-4E6E-A5D4-6C63384EF89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指定瀏覽器開啟超連結的方式</a:t>
            </a:r>
            <a:endParaRPr lang="zh-TW" altLang="en-US" sz="4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9B45E3-CE0D-4919-BEC4-BCD219225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7108" name="Picture 4">
            <a:extLst>
              <a:ext uri="{FF2B5EF4-FFF2-40B4-BE49-F238E27FC236}">
                <a16:creationId xmlns:a16="http://schemas.microsoft.com/office/drawing/2014/main" id="{ADF6CF81-A826-4126-A7B2-4053B6457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4" y="1625600"/>
            <a:ext cx="7877175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2445827A-4882-4653-909B-C20A764EAF8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指定瀏覽器開啟超連結的方式</a:t>
            </a:r>
            <a:endParaRPr lang="zh-TW" altLang="en-US" sz="44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2112C4-7E82-48C2-8579-FD9FC69DC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8132" name="Picture 5">
            <a:extLst>
              <a:ext uri="{FF2B5EF4-FFF2-40B4-BE49-F238E27FC236}">
                <a16:creationId xmlns:a16="http://schemas.microsoft.com/office/drawing/2014/main" id="{742BDB59-D29B-4F04-95E6-FD4116D3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452564"/>
            <a:ext cx="8280400" cy="514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03F8AE4F-48EF-4FE9-9DF2-1BD0B195759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5400"/>
              <a:t>可用於網頁的圖檔格式</a:t>
            </a:r>
            <a:endParaRPr lang="zh-TW" altLang="en-US" sz="5400"/>
          </a:p>
        </p:txBody>
      </p:sp>
      <p:sp>
        <p:nvSpPr>
          <p:cNvPr id="7171" name="內容版面配置區 2">
            <a:extLst>
              <a:ext uri="{FF2B5EF4-FFF2-40B4-BE49-F238E27FC236}">
                <a16:creationId xmlns:a16="http://schemas.microsoft.com/office/drawing/2014/main" id="{04740E35-7ADF-4FC1-8888-B5190416C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JPEG  (</a:t>
            </a:r>
            <a:r>
              <a:rPr lang="zh-TW" altLang="en-US"/>
              <a:t>副檔名為  </a:t>
            </a:r>
            <a:r>
              <a:rPr lang="en-US" altLang="zh-TW"/>
              <a:t>jpg  </a:t>
            </a:r>
            <a:r>
              <a:rPr lang="zh-TW" altLang="en-US"/>
              <a:t>或  </a:t>
            </a:r>
            <a:r>
              <a:rPr lang="en-US" altLang="zh-TW"/>
              <a:t>jpeg)</a:t>
            </a:r>
            <a:r>
              <a:rPr lang="zh-TW" altLang="en-US"/>
              <a:t>：一般數位相機、手機照相預設的檔案格式。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GIF  (</a:t>
            </a:r>
            <a:r>
              <a:rPr lang="zh-TW" altLang="en-US"/>
              <a:t>副檔名為  </a:t>
            </a:r>
            <a:r>
              <a:rPr lang="en-US" altLang="zh-TW"/>
              <a:t>gif)</a:t>
            </a:r>
            <a:r>
              <a:rPr lang="zh-TW" altLang="en-US"/>
              <a:t>：最多只能支援  </a:t>
            </a:r>
            <a:r>
              <a:rPr lang="en-US" altLang="zh-TW"/>
              <a:t>256  </a:t>
            </a:r>
            <a:r>
              <a:rPr lang="zh-TW" altLang="en-US"/>
              <a:t>色</a:t>
            </a:r>
            <a:r>
              <a:rPr lang="en-US" altLang="zh-TW"/>
              <a:t>,  </a:t>
            </a:r>
            <a:r>
              <a:rPr lang="zh-TW" altLang="en-US"/>
              <a:t>較適合用於示意圖、說明圖等</a:t>
            </a:r>
            <a:r>
              <a:rPr lang="en-US" altLang="zh-TW"/>
              <a:t>, </a:t>
            </a:r>
            <a:r>
              <a:rPr lang="zh-TW" altLang="en-US"/>
              <a:t>不適合一般相片。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 PNG  (</a:t>
            </a:r>
            <a:r>
              <a:rPr lang="zh-TW" altLang="en-US"/>
              <a:t>副檔名為  </a:t>
            </a:r>
            <a:r>
              <a:rPr lang="en-US" altLang="zh-TW"/>
              <a:t>.png)</a:t>
            </a:r>
            <a:r>
              <a:rPr lang="zh-TW" altLang="en-US"/>
              <a:t>：同樣支援全彩</a:t>
            </a:r>
            <a:r>
              <a:rPr lang="en-US" altLang="zh-TW"/>
              <a:t>,  </a:t>
            </a:r>
            <a:r>
              <a:rPr lang="zh-TW" altLang="en-US"/>
              <a:t>且採非破壞式的壓縮技術</a:t>
            </a:r>
            <a:r>
              <a:rPr lang="en-US" altLang="zh-TW"/>
              <a:t>,  </a:t>
            </a:r>
            <a:r>
              <a:rPr lang="zh-TW" altLang="en-US"/>
              <a:t>因此圖片不會失真</a:t>
            </a:r>
            <a:r>
              <a:rPr lang="en-US" altLang="zh-TW"/>
              <a:t>, </a:t>
            </a:r>
            <a:r>
              <a:rPr lang="zh-TW" altLang="en-US"/>
              <a:t>但檔案大小和 </a:t>
            </a:r>
            <a:r>
              <a:rPr lang="en-US" altLang="zh-TW"/>
              <a:t>JPEG </a:t>
            </a:r>
            <a:r>
              <a:rPr lang="zh-TW" altLang="en-US"/>
              <a:t>相比可能會稍大。</a:t>
            </a:r>
            <a:endParaRPr lang="en-US" altLang="zh-TW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9CC474E5-C3FE-468E-BFE3-606AA7C1BA3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圖檔的相對路徑與絕對路徑</a:t>
            </a:r>
            <a:endParaRPr lang="zh-TW" altLang="en-US" sz="4400"/>
          </a:p>
        </p:txBody>
      </p:sp>
      <p:sp>
        <p:nvSpPr>
          <p:cNvPr id="8195" name="內容版面配置區 2">
            <a:extLst>
              <a:ext uri="{FF2B5EF4-FFF2-40B4-BE49-F238E27FC236}">
                <a16:creationId xmlns:a16="http://schemas.microsoft.com/office/drawing/2014/main" id="{A7AE0219-3F03-4C90-BB3F-7C8C7E08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相對路徑：</a:t>
            </a:r>
            <a:endParaRPr lang="en-US" altLang="zh-TW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CE998F8A-D0C4-4DBF-8CB5-0021E5EA5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1700214"/>
            <a:ext cx="5534025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8DA79E66-028B-4296-956C-C1179F0C3E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圖檔的相對路徑與絕對路徑</a:t>
            </a:r>
            <a:endParaRPr lang="zh-TW" altLang="en-US" sz="4400"/>
          </a:p>
        </p:txBody>
      </p:sp>
      <p:sp>
        <p:nvSpPr>
          <p:cNvPr id="9219" name="內容版面配置區 2">
            <a:extLst>
              <a:ext uri="{FF2B5EF4-FFF2-40B4-BE49-F238E27FC236}">
                <a16:creationId xmlns:a16="http://schemas.microsoft.com/office/drawing/2014/main" id="{34993FBA-EF1A-408E-9B5D-A84C40D06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絕對路徑：</a:t>
            </a:r>
            <a:endParaRPr lang="en-US" altLang="zh-TW"/>
          </a:p>
        </p:txBody>
      </p:sp>
      <p:pic>
        <p:nvPicPr>
          <p:cNvPr id="9220" name="Picture 5">
            <a:extLst>
              <a:ext uri="{FF2B5EF4-FFF2-40B4-BE49-F238E27FC236}">
                <a16:creationId xmlns:a16="http://schemas.microsoft.com/office/drawing/2014/main" id="{651F2B46-B551-43A3-B716-F08FCD3C0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1" y="2220914"/>
            <a:ext cx="8824913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28880506-3C7A-43B0-81C5-4C9822AAF6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圖檔的相對路徑與絕對路徑</a:t>
            </a:r>
            <a:endParaRPr lang="zh-TW" altLang="en-US" sz="4400"/>
          </a:p>
        </p:txBody>
      </p:sp>
      <p:sp>
        <p:nvSpPr>
          <p:cNvPr id="10243" name="內容版面配置區 2">
            <a:extLst>
              <a:ext uri="{FF2B5EF4-FFF2-40B4-BE49-F238E27FC236}">
                <a16:creationId xmlns:a16="http://schemas.microsoft.com/office/drawing/2014/main" id="{9A773A8D-B3E1-4338-BA76-FE71C6056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絕對路徑：</a:t>
            </a:r>
            <a:endParaRPr lang="en-US" altLang="zh-TW"/>
          </a:p>
        </p:txBody>
      </p:sp>
      <p:pic>
        <p:nvPicPr>
          <p:cNvPr id="10244" name="Picture 5">
            <a:extLst>
              <a:ext uri="{FF2B5EF4-FFF2-40B4-BE49-F238E27FC236}">
                <a16:creationId xmlns:a16="http://schemas.microsoft.com/office/drawing/2014/main" id="{44AF2D9C-5EDD-4730-9F28-2A7D1876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309814"/>
            <a:ext cx="8785225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D10ED570-E396-49B7-B63A-D362545F873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圖檔的相對路徑與絕對路徑</a:t>
            </a:r>
            <a:endParaRPr lang="zh-TW" altLang="en-US" sz="4400"/>
          </a:p>
        </p:txBody>
      </p:sp>
      <p:sp>
        <p:nvSpPr>
          <p:cNvPr id="11267" name="內容版面配置區 2">
            <a:extLst>
              <a:ext uri="{FF2B5EF4-FFF2-40B4-BE49-F238E27FC236}">
                <a16:creationId xmlns:a16="http://schemas.microsoft.com/office/drawing/2014/main" id="{A216E49A-4115-4EA5-952C-A233B3C70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絕對路徑：</a:t>
            </a:r>
            <a:endParaRPr lang="en-US" altLang="zh-TW"/>
          </a:p>
        </p:txBody>
      </p:sp>
      <p:pic>
        <p:nvPicPr>
          <p:cNvPr id="11268" name="Picture 5">
            <a:extLst>
              <a:ext uri="{FF2B5EF4-FFF2-40B4-BE49-F238E27FC236}">
                <a16:creationId xmlns:a16="http://schemas.microsoft.com/office/drawing/2014/main" id="{D8D091B6-0E0B-4905-BB0E-0FCD184BA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133601"/>
            <a:ext cx="6840538" cy="446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6">
            <a:extLst>
              <a:ext uri="{FF2B5EF4-FFF2-40B4-BE49-F238E27FC236}">
                <a16:creationId xmlns:a16="http://schemas.microsoft.com/office/drawing/2014/main" id="{CC16F5FE-7C9B-4417-898F-7C9528D42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5" y="4724401"/>
            <a:ext cx="28194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344</Words>
  <Application>Microsoft Office PowerPoint</Application>
  <PresentationFormat>寬螢幕</PresentationFormat>
  <Paragraphs>66</Paragraphs>
  <Slides>45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1" baseType="lpstr">
      <vt:lpstr>微軟正黑體</vt:lpstr>
      <vt:lpstr>新細明體</vt:lpstr>
      <vt:lpstr>Aparajita</vt:lpstr>
      <vt:lpstr>Arial</vt:lpstr>
      <vt:lpstr>Calibri</vt:lpstr>
      <vt:lpstr>Office 佈景主題</vt:lpstr>
      <vt:lpstr>PowerPoint 簡報</vt:lpstr>
      <vt:lpstr>3-1 加入圖片</vt:lpstr>
      <vt:lpstr>3-1 加入圖片</vt:lpstr>
      <vt:lpstr>3-1 加入圖片</vt:lpstr>
      <vt:lpstr>可用於網頁的圖檔格式</vt:lpstr>
      <vt:lpstr>圖檔的相對路徑與絕對路徑</vt:lpstr>
      <vt:lpstr>圖檔的相對路徑與絕對路徑</vt:lpstr>
      <vt:lpstr>圖檔的相對路徑與絕對路徑</vt:lpstr>
      <vt:lpstr>圖檔的相對路徑與絕對路徑</vt:lpstr>
      <vt:lpstr>指定圖片寬度與高度</vt:lpstr>
      <vt:lpstr>指定圖片寬度與高度</vt:lpstr>
      <vt:lpstr>指定圖片寬度與高度</vt:lpstr>
      <vt:lpstr>3-2 播放音訊</vt:lpstr>
      <vt:lpstr>3-2 播放音訊</vt:lpstr>
      <vt:lpstr>3-2 播放音訊</vt:lpstr>
      <vt:lpstr>3-2 播放音訊</vt:lpstr>
      <vt:lpstr>3-2 播放音訊</vt:lpstr>
      <vt:lpstr>3-2 播放音訊</vt:lpstr>
      <vt:lpstr>3-2 播放音訊</vt:lpstr>
      <vt:lpstr>3-3 播放影片</vt:lpstr>
      <vt:lpstr>3-3 播放影片</vt:lpstr>
      <vt:lpstr>3-3 播放影片</vt:lpstr>
      <vt:lpstr>3-3 播放影片</vt:lpstr>
      <vt:lpstr>使用 embed 元素內嵌視訊</vt:lpstr>
      <vt:lpstr>使用 embed 元素內嵌視訊</vt:lpstr>
      <vt:lpstr>使用 embed 元素內嵌視訊</vt:lpstr>
      <vt:lpstr>內嵌 Youtube 視訊</vt:lpstr>
      <vt:lpstr>內嵌 Youtube 視訊</vt:lpstr>
      <vt:lpstr>3-4 建立超連結</vt:lpstr>
      <vt:lpstr>建立連線到 Ineternet 網頁 的超連結</vt:lpstr>
      <vt:lpstr>建立連線到 Ineternet 網頁 的超連結</vt:lpstr>
      <vt:lpstr>利用相對路徑指定超連結位置</vt:lpstr>
      <vt:lpstr>利用相對路徑指定超連結位置</vt:lpstr>
      <vt:lpstr>使用 base 元素設定相對路徑的基準</vt:lpstr>
      <vt:lpstr>使用 base 元素設定相對路徑的基準</vt:lpstr>
      <vt:lpstr>建立文件中的超連結</vt:lpstr>
      <vt:lpstr>建立文件中的超連結</vt:lpstr>
      <vt:lpstr>建立文件中的超連結</vt:lpstr>
      <vt:lpstr>建立文件中的超連結</vt:lpstr>
      <vt:lpstr>建立文件中的超連結</vt:lpstr>
      <vt:lpstr>建立文件中的超連結</vt:lpstr>
      <vt:lpstr>舊版 HTML 的網頁內超連結語法</vt:lpstr>
      <vt:lpstr>指定瀏覽器開啟超連結的方式</vt:lpstr>
      <vt:lpstr>指定瀏覽器開啟超連結的方式</vt:lpstr>
      <vt:lpstr>指定瀏覽器開啟超連結的方式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Hou, Jian-Ren</dc:creator>
  <cp:lastModifiedBy>Cirque_7370</cp:lastModifiedBy>
  <cp:revision>116</cp:revision>
  <dcterms:created xsi:type="dcterms:W3CDTF">2020-08-06T11:30:33Z</dcterms:created>
  <dcterms:modified xsi:type="dcterms:W3CDTF">2020-09-15T16:24:20Z</dcterms:modified>
</cp:coreProperties>
</file>